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67" r:id="rId2"/>
    <p:sldId id="310" r:id="rId3"/>
    <p:sldId id="931" r:id="rId4"/>
    <p:sldId id="925" r:id="rId5"/>
    <p:sldId id="943" r:id="rId6"/>
    <p:sldId id="944" r:id="rId7"/>
    <p:sldId id="926" r:id="rId8"/>
    <p:sldId id="868" r:id="rId9"/>
    <p:sldId id="927" r:id="rId10"/>
    <p:sldId id="929" r:id="rId11"/>
    <p:sldId id="932" r:id="rId12"/>
    <p:sldId id="930" r:id="rId13"/>
    <p:sldId id="933" r:id="rId14"/>
    <p:sldId id="934" r:id="rId15"/>
    <p:sldId id="941" r:id="rId16"/>
    <p:sldId id="935" r:id="rId17"/>
    <p:sldId id="936" r:id="rId18"/>
    <p:sldId id="937" r:id="rId19"/>
    <p:sldId id="938" r:id="rId20"/>
    <p:sldId id="939" r:id="rId21"/>
    <p:sldId id="940" r:id="rId22"/>
    <p:sldId id="942" r:id="rId23"/>
    <p:sldId id="330" r:id="rId24"/>
    <p:sldId id="331" r:id="rId25"/>
    <p:sldId id="833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0CD"/>
    <a:srgbClr val="0033CC"/>
    <a:srgbClr val="0066FF"/>
    <a:srgbClr val="3399FF"/>
    <a:srgbClr val="000099"/>
    <a:srgbClr val="FFE697"/>
    <a:srgbClr val="B62F0A"/>
    <a:srgbClr val="305090"/>
    <a:srgbClr val="C012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562" autoAdjust="0"/>
  </p:normalViewPr>
  <p:slideViewPr>
    <p:cSldViewPr>
      <p:cViewPr varScale="1">
        <p:scale>
          <a:sx n="81" d="100"/>
          <a:sy n="81" d="100"/>
        </p:scale>
        <p:origin x="1644" y="96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1358-95F1-4DCF-96BD-7158AE7BF197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D35F-A68F-49C9-81C6-507F5C69EB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8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7E252-5928-43F7-B3FD-79CCAA1477A9}" type="datetimeFigureOut">
              <a:rPr lang="zh-CN" altLang="en-US" smtClean="0"/>
              <a:pPr/>
              <a:t>2018/12/4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99A69-45ED-44FC-B8C8-2D9B9571B1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10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99A69-45ED-44FC-B8C8-2D9B9571B1F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05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99A69-45ED-44FC-B8C8-2D9B9571B1F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1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99A69-45ED-44FC-B8C8-2D9B9571B1F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3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99A69-45ED-44FC-B8C8-2D9B9571B1F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5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99A69-45ED-44FC-B8C8-2D9B9571B1F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092825"/>
            <a:ext cx="15176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直接连接符 3"/>
          <p:cNvCxnSpPr>
            <a:cxnSpLocks noChangeShapeType="1"/>
          </p:cNvCxnSpPr>
          <p:nvPr userDrawn="1"/>
        </p:nvCxnSpPr>
        <p:spPr bwMode="auto">
          <a:xfrm>
            <a:off x="611560" y="692696"/>
            <a:ext cx="7920038" cy="0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80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1500" y="1772816"/>
            <a:ext cx="9001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汾渭平原焦化调研解析与策略推荐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004048" y="3658595"/>
            <a:ext cx="3744416" cy="15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研究发展中心 盛佳峰</a:t>
            </a:r>
            <a:endParaRPr lang="en-US" altLang="zh-CN" sz="24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2018</a:t>
            </a: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en-US" altLang="zh-CN" sz="24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2498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48680"/>
            <a:ext cx="17621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调研框架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03C6C04-7950-44D7-BF77-649C2C3C2426}"/>
              </a:ext>
            </a:extLst>
          </p:cNvPr>
          <p:cNvSpPr/>
          <p:nvPr/>
        </p:nvSpPr>
        <p:spPr>
          <a:xfrm>
            <a:off x="4407053" y="2740299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焦炭价格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FE12ED0-6C11-4027-85FA-8BAD00536E65}"/>
              </a:ext>
            </a:extLst>
          </p:cNvPr>
          <p:cNvSpPr/>
          <p:nvPr/>
        </p:nvSpPr>
        <p:spPr>
          <a:xfrm>
            <a:off x="3598769" y="2736857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供应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12CADA8-EFB1-40F1-8800-BB7DC271330A}"/>
              </a:ext>
            </a:extLst>
          </p:cNvPr>
          <p:cNvSpPr/>
          <p:nvPr/>
        </p:nvSpPr>
        <p:spPr>
          <a:xfrm>
            <a:off x="5215337" y="2740299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需求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129509A-94BB-4302-8AC7-9ED4898E15F3}"/>
              </a:ext>
            </a:extLst>
          </p:cNvPr>
          <p:cNvSpPr/>
          <p:nvPr/>
        </p:nvSpPr>
        <p:spPr>
          <a:xfrm>
            <a:off x="4407053" y="2235816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价差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42DB7E6-54BE-4CDE-B7FA-40345CBFC8DA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4705044" y="2569458"/>
            <a:ext cx="0" cy="17084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D48CE3F-3D04-495A-ADE3-165453DA2D5C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4194751" y="2903678"/>
            <a:ext cx="212302" cy="3442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F6B9650-ED6B-406C-87A5-F988AC3FB67C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5003035" y="2907120"/>
            <a:ext cx="212302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A4FBC22-1DB7-4485-A7BA-8798E73D24DB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4705044" y="3073941"/>
            <a:ext cx="0" cy="188529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29C4D62-5A54-407E-8A0F-4484BF048AB0}"/>
              </a:ext>
            </a:extLst>
          </p:cNvPr>
          <p:cNvSpPr/>
          <p:nvPr/>
        </p:nvSpPr>
        <p:spPr>
          <a:xfrm>
            <a:off x="4407053" y="3262470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库存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3B6B9D6-CAA2-41C7-9434-195CCE3B6270}"/>
              </a:ext>
            </a:extLst>
          </p:cNvPr>
          <p:cNvSpPr/>
          <p:nvPr/>
        </p:nvSpPr>
        <p:spPr>
          <a:xfrm>
            <a:off x="6168870" y="2062308"/>
            <a:ext cx="2032207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螺纹震荡上行支撑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88B4773-3E0C-44AB-8F14-F2F2C383C643}"/>
              </a:ext>
            </a:extLst>
          </p:cNvPr>
          <p:cNvSpPr/>
          <p:nvPr/>
        </p:nvSpPr>
        <p:spPr>
          <a:xfrm>
            <a:off x="6171384" y="2733885"/>
            <a:ext cx="2029693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贸易商补库未启动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052F09A8-F195-4CE4-BF8E-819F5835E672}"/>
              </a:ext>
            </a:extLst>
          </p:cNvPr>
          <p:cNvSpPr/>
          <p:nvPr/>
        </p:nvSpPr>
        <p:spPr>
          <a:xfrm>
            <a:off x="5870880" y="1991558"/>
            <a:ext cx="282790" cy="1809315"/>
          </a:xfrm>
          <a:prstGeom prst="leftBrac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084FFC93-EA8F-4B27-8059-F36AC6FD4063}"/>
              </a:ext>
            </a:extLst>
          </p:cNvPr>
          <p:cNvSpPr/>
          <p:nvPr/>
        </p:nvSpPr>
        <p:spPr>
          <a:xfrm rot="10800000">
            <a:off x="3386464" y="2019943"/>
            <a:ext cx="198292" cy="2149058"/>
          </a:xfrm>
          <a:prstGeom prst="leftBrace">
            <a:avLst>
              <a:gd name="adj1" fmla="val 8333"/>
              <a:gd name="adj2" fmla="val 57233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20E8C1F9-A98F-4274-BD3B-355DCAE6E2CA}"/>
              </a:ext>
            </a:extLst>
          </p:cNvPr>
          <p:cNvSpPr/>
          <p:nvPr/>
        </p:nvSpPr>
        <p:spPr>
          <a:xfrm rot="16200000">
            <a:off x="4496702" y="683846"/>
            <a:ext cx="353133" cy="2391323"/>
          </a:xfrm>
          <a:prstGeom prst="leftBrace">
            <a:avLst>
              <a:gd name="adj1" fmla="val 8333"/>
              <a:gd name="adj2" fmla="val 49968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CA93D650-B75C-4490-8095-71355E5F43CC}"/>
              </a:ext>
            </a:extLst>
          </p:cNvPr>
          <p:cNvSpPr/>
          <p:nvPr/>
        </p:nvSpPr>
        <p:spPr>
          <a:xfrm rot="5400000">
            <a:off x="4578450" y="3082011"/>
            <a:ext cx="353133" cy="2391323"/>
          </a:xfrm>
          <a:prstGeom prst="leftBrace">
            <a:avLst>
              <a:gd name="adj1" fmla="val 8333"/>
              <a:gd name="adj2" fmla="val 49968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FCA0384-3149-4583-922D-F72C53278C5B}"/>
              </a:ext>
            </a:extLst>
          </p:cNvPr>
          <p:cNvSpPr/>
          <p:nvPr/>
        </p:nvSpPr>
        <p:spPr>
          <a:xfrm>
            <a:off x="4457025" y="4748018"/>
            <a:ext cx="595982" cy="66679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焦企库存中低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FD2C1F0-36E7-42DB-AEE3-7CBA66DB5CA4}"/>
              </a:ext>
            </a:extLst>
          </p:cNvPr>
          <p:cNvSpPr/>
          <p:nvPr/>
        </p:nvSpPr>
        <p:spPr>
          <a:xfrm>
            <a:off x="3598769" y="4748017"/>
            <a:ext cx="595982" cy="66679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钢厂焦炭累积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E8317CF-BA91-44EA-A486-45D8A04B0D67}"/>
              </a:ext>
            </a:extLst>
          </p:cNvPr>
          <p:cNvSpPr/>
          <p:nvPr/>
        </p:nvSpPr>
        <p:spPr>
          <a:xfrm>
            <a:off x="5364109" y="4748016"/>
            <a:ext cx="595982" cy="66679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港口库存历史低位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73AD3B1-BC5E-4C47-89E8-50A4B31E57D7}"/>
              </a:ext>
            </a:extLst>
          </p:cNvPr>
          <p:cNvSpPr/>
          <p:nvPr/>
        </p:nvSpPr>
        <p:spPr>
          <a:xfrm>
            <a:off x="2717861" y="2855221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焦企利润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3927E82-5118-4A9E-A02B-7F5EF2F5F8C2}"/>
              </a:ext>
            </a:extLst>
          </p:cNvPr>
          <p:cNvSpPr/>
          <p:nvPr/>
        </p:nvSpPr>
        <p:spPr>
          <a:xfrm>
            <a:off x="868401" y="2855221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钢厂利润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821D447-CD7F-4E6A-9752-6142CAB670C7}"/>
              </a:ext>
            </a:extLst>
          </p:cNvPr>
          <p:cNvSpPr/>
          <p:nvPr/>
        </p:nvSpPr>
        <p:spPr>
          <a:xfrm>
            <a:off x="2717861" y="3526459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焦企开工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87BF47C-7C62-4708-8A7B-A1508C3ACCD2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1464383" y="3022042"/>
            <a:ext cx="344669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31C5C47-D6B5-408F-88B1-3F16FADFA8EA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3015852" y="3188863"/>
            <a:ext cx="0" cy="337596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7D39F44-F9BE-443D-9382-CEA4917C4D17}"/>
              </a:ext>
            </a:extLst>
          </p:cNvPr>
          <p:cNvSpPr/>
          <p:nvPr/>
        </p:nvSpPr>
        <p:spPr>
          <a:xfrm>
            <a:off x="2717861" y="2218555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焦煤价格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BB5C97D0-B8FC-48C2-B627-5381AFA8091D}"/>
              </a:ext>
            </a:extLst>
          </p:cNvPr>
          <p:cNvSpPr/>
          <p:nvPr/>
        </p:nvSpPr>
        <p:spPr>
          <a:xfrm>
            <a:off x="1809052" y="2855221"/>
            <a:ext cx="595982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焦炭价格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9DA31CD-000C-421C-9D26-5E3265E8BEF1}"/>
              </a:ext>
            </a:extLst>
          </p:cNvPr>
          <p:cNvCxnSpPr>
            <a:cxnSpLocks/>
            <a:stCxn id="28" idx="3"/>
            <a:endCxn id="22" idx="1"/>
          </p:cNvCxnSpPr>
          <p:nvPr/>
        </p:nvCxnSpPr>
        <p:spPr>
          <a:xfrm>
            <a:off x="2405034" y="3022042"/>
            <a:ext cx="312827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A88EE6E-E47C-41BC-AA00-396FF50EC001}"/>
              </a:ext>
            </a:extLst>
          </p:cNvPr>
          <p:cNvCxnSpPr>
            <a:cxnSpLocks/>
            <a:stCxn id="27" idx="2"/>
            <a:endCxn id="22" idx="0"/>
          </p:cNvCxnSpPr>
          <p:nvPr/>
        </p:nvCxnSpPr>
        <p:spPr>
          <a:xfrm>
            <a:off x="3015852" y="2552197"/>
            <a:ext cx="0" cy="303024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9FB399B-BEC7-4D9F-9DD7-64660F514D16}"/>
              </a:ext>
            </a:extLst>
          </p:cNvPr>
          <p:cNvSpPr/>
          <p:nvPr/>
        </p:nvSpPr>
        <p:spPr>
          <a:xfrm>
            <a:off x="3491880" y="980728"/>
            <a:ext cx="965145" cy="5551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铁矿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-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焦炭成本差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F83E262-048B-47B1-960B-2393A60466FE}"/>
              </a:ext>
            </a:extLst>
          </p:cNvPr>
          <p:cNvSpPr/>
          <p:nvPr/>
        </p:nvSpPr>
        <p:spPr>
          <a:xfrm>
            <a:off x="4780133" y="989336"/>
            <a:ext cx="965145" cy="5551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长短流程成本差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93C9E028-B6C9-4428-AE52-701598E76E38}"/>
              </a:ext>
            </a:extLst>
          </p:cNvPr>
          <p:cNvSpPr/>
          <p:nvPr/>
        </p:nvSpPr>
        <p:spPr>
          <a:xfrm>
            <a:off x="1165793" y="1033608"/>
            <a:ext cx="1619120" cy="5551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环保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246A5705-3F58-46F4-8A2A-55FD71A7EA20}"/>
              </a:ext>
            </a:extLst>
          </p:cNvPr>
          <p:cNvSpPr/>
          <p:nvPr/>
        </p:nvSpPr>
        <p:spPr>
          <a:xfrm>
            <a:off x="1093813" y="4680253"/>
            <a:ext cx="1890852" cy="5551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产能优化（淘汰）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9A94CF0C-650F-4769-AFCA-CBA423D00788}"/>
              </a:ext>
            </a:extLst>
          </p:cNvPr>
          <p:cNvSpPr/>
          <p:nvPr/>
        </p:nvSpPr>
        <p:spPr>
          <a:xfrm>
            <a:off x="6168870" y="3409756"/>
            <a:ext cx="2713621" cy="33364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化产：粗苯、煤焦油、甲醇</a:t>
            </a:r>
          </a:p>
        </p:txBody>
      </p:sp>
    </p:spTree>
    <p:extLst>
      <p:ext uri="{BB962C8B-B14F-4D97-AF65-F5344CB8AC3E}">
        <p14:creationId xmlns:p14="http://schemas.microsoft.com/office/powerpoint/2010/main" val="10462944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8228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供给：限产力度趋弱，差异性目前不足以改变焦化供给格局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BD2B8D4-7FF3-4B59-AFBD-D8B0EFCEBE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" y="831440"/>
            <a:ext cx="4569202" cy="2813583"/>
          </a:xfrm>
          <a:prstGeom prst="rect">
            <a:avLst/>
          </a:prstGeom>
          <a:noFill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26EC04F-C95D-42C6-8327-4C82858071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3875"/>
            <a:ext cx="4569202" cy="2811148"/>
          </a:xfrm>
          <a:prstGeom prst="rect">
            <a:avLst/>
          </a:prstGeom>
          <a:noFill/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8267CB2F-D7E1-4307-BB97-9A5696FD0ECB}"/>
              </a:ext>
            </a:extLst>
          </p:cNvPr>
          <p:cNvSpPr txBox="1"/>
          <p:nvPr/>
        </p:nvSpPr>
        <p:spPr>
          <a:xfrm>
            <a:off x="3565955" y="4177466"/>
            <a:ext cx="175560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差异性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局部和整体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国企和民企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贸易结构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冬季供暖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3520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5753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需求：成材高开工持续，需求未明显走弱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DA6406AF-4C87-413A-AAE8-CA1D045C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4571999" cy="28083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DBD1D98-6526-48CD-B50B-88BF7278BF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1" y="972096"/>
            <a:ext cx="4392488" cy="2816944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676597E-CC02-4510-8D61-354858A4E037}"/>
              </a:ext>
            </a:extLst>
          </p:cNvPr>
          <p:cNvSpPr txBox="1"/>
          <p:nvPr/>
        </p:nvSpPr>
        <p:spPr>
          <a:xfrm>
            <a:off x="2411760" y="4581128"/>
            <a:ext cx="406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焦炭整体需求未明显走弱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大中型和小型焦企情绪端不同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后期成材关注点仍在产量和库存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7730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760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库存：库存低位常态和冬储预期仍是焦企重要挺价筹码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583D60-77B0-4ECF-83ED-29D0397A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" y="764704"/>
            <a:ext cx="4561852" cy="25922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737D72-56C1-4A1B-AD5D-55887B24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764704"/>
            <a:ext cx="4561852" cy="25922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FA5BEF-994F-4CB8-A0F3-2FEF7177A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356991"/>
            <a:ext cx="4561852" cy="2688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60E25A-9748-45CF-B1AD-06FC45B69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" y="3356992"/>
            <a:ext cx="4561852" cy="26885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581FF3F-DC69-474C-B1B8-490BCBD7C539}"/>
              </a:ext>
            </a:extLst>
          </p:cNvPr>
          <p:cNvSpPr txBox="1"/>
          <p:nvPr/>
        </p:nvSpPr>
        <p:spPr>
          <a:xfrm>
            <a:off x="2123728" y="6093296"/>
            <a:ext cx="651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焦炭整体库存偏低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目前有向下游转移倾向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6106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5753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利润：快速收缩，关注后续是否主动限产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783817-B21F-41A8-822D-D2EA01EE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4572000" cy="26642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2C195-0867-4E2A-A200-4C8924A2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763464"/>
            <a:ext cx="4572000" cy="26642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42CAC4-EAE3-4348-886E-0A854C8E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26642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D68A18-DDD3-4186-87C0-5153A462121C}"/>
              </a:ext>
            </a:extLst>
          </p:cNvPr>
          <p:cNvSpPr txBox="1"/>
          <p:nvPr/>
        </p:nvSpPr>
        <p:spPr>
          <a:xfrm>
            <a:off x="2123728" y="6090816"/>
            <a:ext cx="651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平均利润下滑至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100-200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吨，部分焦企开始亏损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化产下滑明显，以及焦煤成本端挤压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87D9B4-3350-4F3B-803E-FD3E2A531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7760"/>
            <a:ext cx="457199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65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4825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利润：利润压缩后的反馈依然灵敏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ACA172-B74B-48EE-B596-9BDB8535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710166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25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730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原料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/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冬储：冬储延后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+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整体库存累积，焦煤预期弱势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D68A18-DDD3-4186-87C0-5153A462121C}"/>
              </a:ext>
            </a:extLst>
          </p:cNvPr>
          <p:cNvSpPr txBox="1"/>
          <p:nvPr/>
        </p:nvSpPr>
        <p:spPr>
          <a:xfrm>
            <a:off x="4499993" y="4005064"/>
            <a:ext cx="457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焦煤坚挺主要来自供给端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煤矿安全生产 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运输担忧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焦炭快速下跌或延缓焦煤冬储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整顿洗煤厂并未对供给产生较大影响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A309F6-3E3A-4501-9163-226306F7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756"/>
            <a:ext cx="4571999" cy="2689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9B519C-4785-4C63-B1DA-5C4A3ED2F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753492"/>
            <a:ext cx="4572000" cy="26872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A6076D-FE89-4B18-9241-71362E3FC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6" y="3450580"/>
            <a:ext cx="4465987" cy="26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34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产能（优化）：进程缓慢，大中型和小型分化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D68A18-DDD3-4186-87C0-5153A462121C}"/>
              </a:ext>
            </a:extLst>
          </p:cNvPr>
          <p:cNvSpPr txBox="1"/>
          <p:nvPr/>
        </p:nvSpPr>
        <p:spPr>
          <a:xfrm>
            <a:off x="1107825" y="4365104"/>
            <a:ext cx="692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经济下行压力下，优化进程放缓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大型焦企产能置换进度不及预期，小型焦企应对相对消极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兼并重组或出售产能或是主要方式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环保配套影响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2D16A6-8F4E-4A0B-8EAA-9D12C0B5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7" y="757781"/>
            <a:ext cx="3730335" cy="33608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8DAD6F-CED1-49FF-8F17-2C858E0A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88365"/>
            <a:ext cx="3729093" cy="33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30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731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调研总结：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E776229-82B4-49AA-872D-B23C7A4EB320}"/>
              </a:ext>
            </a:extLst>
          </p:cNvPr>
          <p:cNvSpPr/>
          <p:nvPr/>
        </p:nvSpPr>
        <p:spPr>
          <a:xfrm>
            <a:off x="215516" y="1124744"/>
            <a:ext cx="8712968" cy="418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供给（环保）：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限产力度趋弱，差异性目前不足以改变焦化供给格局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需求：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成材高开工持续，尚未传导至焦炭，需求未明显走弱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库存：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库存低位常态和冬储预期仍是焦企重要挺价筹码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利润：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快速收缩，中小型焦企逐步进入盈亏边缘，关注后续是否主动限产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原料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冬储：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下游跌价尚未传导至焦煤，需求稳定，冬储或将延后，关注供给放量时点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运输：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“公转铁”或加剧冬储运输紧张格局，影响煤焦冬储和交割备货，短期支撑焦煤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产能（优化）：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进程缓慢，大型焦企进度不及预期，小型焦企随波逐流，兼并重组或出售产能或是主要方式</a:t>
            </a:r>
          </a:p>
        </p:txBody>
      </p:sp>
    </p:spTree>
    <p:extLst>
      <p:ext uri="{BB962C8B-B14F-4D97-AF65-F5344CB8AC3E}">
        <p14:creationId xmlns:p14="http://schemas.microsoft.com/office/powerpoint/2010/main" val="21976624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731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基本面总结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57FC0E2-A9D3-4A08-BDB1-6C548C2A8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67903"/>
              </p:ext>
            </p:extLst>
          </p:nvPr>
        </p:nvGraphicFramePr>
        <p:xfrm>
          <a:off x="0" y="908720"/>
          <a:ext cx="9143999" cy="49030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79264">
                  <a:extLst>
                    <a:ext uri="{9D8B030D-6E8A-4147-A177-3AD203B41FA5}">
                      <a16:colId xmlns:a16="http://schemas.microsoft.com/office/drawing/2014/main" val="456893002"/>
                    </a:ext>
                  </a:extLst>
                </a:gridCol>
                <a:gridCol w="2531629">
                  <a:extLst>
                    <a:ext uri="{9D8B030D-6E8A-4147-A177-3AD203B41FA5}">
                      <a16:colId xmlns:a16="http://schemas.microsoft.com/office/drawing/2014/main" val="1532608434"/>
                    </a:ext>
                  </a:extLst>
                </a:gridCol>
                <a:gridCol w="2692505">
                  <a:extLst>
                    <a:ext uri="{9D8B030D-6E8A-4147-A177-3AD203B41FA5}">
                      <a16:colId xmlns:a16="http://schemas.microsoft.com/office/drawing/2014/main" val="2660050668"/>
                    </a:ext>
                  </a:extLst>
                </a:gridCol>
                <a:gridCol w="1250119">
                  <a:extLst>
                    <a:ext uri="{9D8B030D-6E8A-4147-A177-3AD203B41FA5}">
                      <a16:colId xmlns:a16="http://schemas.microsoft.com/office/drawing/2014/main" val="1909881073"/>
                    </a:ext>
                  </a:extLst>
                </a:gridCol>
                <a:gridCol w="1112003">
                  <a:extLst>
                    <a:ext uri="{9D8B030D-6E8A-4147-A177-3AD203B41FA5}">
                      <a16:colId xmlns:a16="http://schemas.microsoft.com/office/drawing/2014/main" val="4209058162"/>
                    </a:ext>
                  </a:extLst>
                </a:gridCol>
                <a:gridCol w="778479">
                  <a:extLst>
                    <a:ext uri="{9D8B030D-6E8A-4147-A177-3AD203B41FA5}">
                      <a16:colId xmlns:a16="http://schemas.microsoft.com/office/drawing/2014/main" val="1816176727"/>
                    </a:ext>
                  </a:extLst>
                </a:gridCol>
              </a:tblGrid>
              <a:tr h="107369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品种</a:t>
                      </a:r>
                      <a:endParaRPr lang="zh-CN" sz="16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驱动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安全边际</a:t>
                      </a:r>
                      <a:endParaRPr lang="zh-CN" sz="16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观点</a:t>
                      </a:r>
                      <a:r>
                        <a:rPr lang="en-US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策略</a:t>
                      </a:r>
                      <a:endParaRPr lang="zh-CN" sz="16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风险因素</a:t>
                      </a:r>
                      <a:endParaRPr lang="zh-CN" sz="16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评级</a:t>
                      </a:r>
                      <a:endParaRPr lang="zh-CN" sz="16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11706"/>
                  </a:ext>
                </a:extLst>
              </a:tr>
              <a:tr h="18786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焦炭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无明显驱动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产能优化进程缓慢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采暖季限产不及预期</a:t>
                      </a:r>
                      <a:endParaRPr lang="en-US" alt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高炉开工高位，需求未明显回落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焦企利润大幅压缩，或主动缩减供应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焦企库存历史低位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25.6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+4.75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钢厂库存中性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432.8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+5.1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港口库存中性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243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-14.5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 </a:t>
                      </a:r>
                      <a:endParaRPr lang="en-US" alt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5.01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期货贴水现货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39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1.6%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企稳反弹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 2" panose="05020102010507070707" pitchFamily="18" charset="2"/>
                        </a:rPr>
                        <a:t>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328998"/>
                  </a:ext>
                </a:extLst>
              </a:tr>
              <a:tr h="182373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焦煤</a:t>
                      </a: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无明显驱动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保安全生产，供给收缩</a:t>
                      </a:r>
                      <a:endParaRPr lang="en-US" alt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下游库存高位下，后续补库可能放缓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焦企主动限产，焦企开工环比走低，利润压缩传导</a:t>
                      </a:r>
                      <a:endParaRPr lang="en-US" alt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低成本仓单压制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煤矿库存历史低位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272.7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+10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焦企库存高位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883.6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+16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钢厂库存中高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901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+1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港口炼焦煤库存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297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万吨（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-10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en-US" alt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5.01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期货贴水现货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50</a:t>
                      </a: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3.4%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预期偏空</a:t>
                      </a: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 2" panose="05020102010507070707" pitchFamily="18" charset="2"/>
                        </a:rPr>
                        <a:t></a:t>
                      </a:r>
                      <a:endParaRPr lang="zh-CN" sz="16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32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3859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>
            <a:spLocks noChangeAspect="1"/>
          </p:cNvSpPr>
          <p:nvPr/>
        </p:nvSpPr>
        <p:spPr>
          <a:xfrm>
            <a:off x="971600" y="2022700"/>
            <a:ext cx="2200572" cy="1926960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10"/>
          <p:cNvSpPr>
            <a:spLocks noChangeAspect="1"/>
          </p:cNvSpPr>
          <p:nvPr/>
        </p:nvSpPr>
        <p:spPr>
          <a:xfrm>
            <a:off x="2270575" y="3266840"/>
            <a:ext cx="843045" cy="738224"/>
          </a:xfrm>
          <a:prstGeom prst="hexagon">
            <a:avLst/>
          </a:prstGeom>
          <a:solidFill>
            <a:srgbClr val="305090">
              <a:alpha val="76863"/>
            </a:srgbClr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67349"/>
            <a:ext cx="14835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目 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86" y="2964900"/>
            <a:ext cx="147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itchFamily="49" charset="-122"/>
                <a:ea typeface="楷体" pitchFamily="49" charset="-122"/>
              </a:rPr>
              <a:t>CONTENTS</a:t>
            </a:r>
            <a:endParaRPr lang="zh-CN" alt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412594" y="2818521"/>
            <a:ext cx="3686617" cy="668236"/>
          </a:xfrm>
          <a:prstGeom prst="roundRect">
            <a:avLst/>
          </a:prstGeom>
          <a:solidFill>
            <a:srgbClr val="305090"/>
          </a:solidFill>
          <a:ln>
            <a:noFill/>
          </a:ln>
          <a:effectLst>
            <a:outerShdw blurRad="190500" dist="152400" dir="81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>
              <a:defRPr/>
            </a:pPr>
            <a:r>
              <a:rPr lang="zh-CN" altLang="en-US" sz="2800" kern="1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策略推荐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490699" y="2804571"/>
            <a:ext cx="638596" cy="668237"/>
            <a:chOff x="4836465" y="1304852"/>
            <a:chExt cx="426551" cy="336526"/>
          </a:xfrm>
          <a:solidFill>
            <a:srgbClr val="305090"/>
          </a:solidFill>
        </p:grpSpPr>
        <p:sp>
          <p:nvSpPr>
            <p:cNvPr id="76" name="圆角矩形 7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36465" y="1317649"/>
              <a:ext cx="397454" cy="2944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85748" y="1736989"/>
            <a:ext cx="638596" cy="668237"/>
            <a:chOff x="4836465" y="1304852"/>
            <a:chExt cx="426551" cy="336526"/>
          </a:xfrm>
          <a:solidFill>
            <a:srgbClr val="305090"/>
          </a:solidFill>
        </p:grpSpPr>
        <p:sp>
          <p:nvSpPr>
            <p:cNvPr id="34" name="圆角矩形 33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36465" y="1317649"/>
              <a:ext cx="397455" cy="2944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4394136" y="1736989"/>
            <a:ext cx="3686617" cy="668236"/>
          </a:xfrm>
          <a:prstGeom prst="roundRect">
            <a:avLst/>
          </a:prstGeom>
          <a:solidFill>
            <a:srgbClr val="305090"/>
          </a:solidFill>
          <a:ln>
            <a:noFill/>
          </a:ln>
          <a:effectLst>
            <a:outerShdw blurRad="190500" dist="152400" dir="81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>
              <a:defRPr/>
            </a:pPr>
            <a:r>
              <a:rPr lang="zh-CN" altLang="en-US" sz="2800" kern="1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调研解析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>
            <a:spLocks noChangeAspect="1"/>
          </p:cNvSpPr>
          <p:nvPr/>
        </p:nvSpPr>
        <p:spPr>
          <a:xfrm>
            <a:off x="971600" y="2022700"/>
            <a:ext cx="2200572" cy="1926960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10"/>
          <p:cNvSpPr>
            <a:spLocks noChangeAspect="1"/>
          </p:cNvSpPr>
          <p:nvPr/>
        </p:nvSpPr>
        <p:spPr>
          <a:xfrm>
            <a:off x="2270575" y="3266840"/>
            <a:ext cx="843045" cy="738224"/>
          </a:xfrm>
          <a:prstGeom prst="hexagon">
            <a:avLst/>
          </a:prstGeom>
          <a:solidFill>
            <a:srgbClr val="305090">
              <a:alpha val="76863"/>
            </a:srgbClr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67349"/>
            <a:ext cx="14835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目 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86" y="2964900"/>
            <a:ext cx="147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itchFamily="49" charset="-122"/>
                <a:ea typeface="楷体" pitchFamily="49" charset="-122"/>
              </a:rPr>
              <a:t>CONTENTS</a:t>
            </a:r>
            <a:endParaRPr lang="zh-CN" alt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412594" y="2818521"/>
            <a:ext cx="3686617" cy="668236"/>
          </a:xfrm>
          <a:prstGeom prst="roundRect">
            <a:avLst/>
          </a:prstGeom>
          <a:solidFill>
            <a:srgbClr val="305090"/>
          </a:solidFill>
          <a:ln>
            <a:noFill/>
          </a:ln>
          <a:effectLst>
            <a:outerShdw blurRad="190500" dist="152400" dir="81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>
              <a:defRPr/>
            </a:pPr>
            <a:r>
              <a:rPr lang="zh-CN" altLang="en-US" sz="2800" kern="1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策略推荐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490699" y="2804571"/>
            <a:ext cx="638596" cy="668237"/>
            <a:chOff x="4836465" y="1304852"/>
            <a:chExt cx="426551" cy="336526"/>
          </a:xfrm>
          <a:solidFill>
            <a:srgbClr val="305090"/>
          </a:solidFill>
        </p:grpSpPr>
        <p:sp>
          <p:nvSpPr>
            <p:cNvPr id="76" name="圆角矩形 7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36465" y="1317649"/>
              <a:ext cx="397454" cy="2944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7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6069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策略推荐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多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J05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空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JM05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，套利做一波反弹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 </a:t>
            </a:r>
            <a:endParaRPr lang="zh-CN" altLang="en-US" sz="2400" b="1" dirty="0"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B95E293-F5BE-40C0-98B2-5C951C85F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6833"/>
              </p:ext>
            </p:extLst>
          </p:nvPr>
        </p:nvGraphicFramePr>
        <p:xfrm>
          <a:off x="287524" y="809574"/>
          <a:ext cx="8568952" cy="46197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6225">
                  <a:extLst>
                    <a:ext uri="{9D8B030D-6E8A-4147-A177-3AD203B41FA5}">
                      <a16:colId xmlns:a16="http://schemas.microsoft.com/office/drawing/2014/main" val="1981604886"/>
                    </a:ext>
                  </a:extLst>
                </a:gridCol>
                <a:gridCol w="6852727">
                  <a:extLst>
                    <a:ext uri="{9D8B030D-6E8A-4147-A177-3AD203B41FA5}">
                      <a16:colId xmlns:a16="http://schemas.microsoft.com/office/drawing/2014/main" val="2263773073"/>
                    </a:ext>
                  </a:extLst>
                </a:gridCol>
              </a:tblGrid>
              <a:tr h="3707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多</a:t>
                      </a:r>
                      <a:r>
                        <a:rPr lang="en-US" altLang="zh-CN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J05</a:t>
                      </a:r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空</a:t>
                      </a:r>
                      <a:r>
                        <a:rPr lang="en-US" altLang="zh-CN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JM05 </a:t>
                      </a:r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策略跟踪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44419"/>
                  </a:ext>
                </a:extLst>
              </a:tr>
              <a:tr h="2986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建仓依据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焦化利润快速压缩，焦企抵制或主动缩减供应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6512578"/>
                  </a:ext>
                </a:extLst>
              </a:tr>
              <a:tr h="2986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采暖季天气污染加重，被动限产阻力降低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7900005"/>
                  </a:ext>
                </a:extLst>
              </a:tr>
              <a:tr h="2986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利润压缩逐步传导至焦煤，且焦煤库存压力大于焦炭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877342"/>
                  </a:ext>
                </a:extLst>
              </a:tr>
              <a:tr h="312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焦炭当前需求不差，传导仍有有时滞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041667"/>
                  </a:ext>
                </a:extLst>
              </a:tr>
              <a:tr h="3261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主要跟踪指标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焦炭即期现实利润和盘面利润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552604"/>
                  </a:ext>
                </a:extLst>
              </a:tr>
              <a:tr h="326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成材即期现实利润、基差、库存结构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4235679"/>
                  </a:ext>
                </a:extLst>
              </a:tr>
              <a:tr h="3209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焦炭、焦煤上下游库存结构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108741"/>
                  </a:ext>
                </a:extLst>
              </a:tr>
              <a:tr h="326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贸易商补库动向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460908"/>
                  </a:ext>
                </a:extLst>
              </a:tr>
              <a:tr h="3261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天气污染程度和限产政策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011798"/>
                  </a:ext>
                </a:extLst>
              </a:tr>
              <a:tr h="3261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策略状态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等待成材企稳，打压下游放缓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9394479"/>
                  </a:ext>
                </a:extLst>
              </a:tr>
              <a:tr h="3261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策略风险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</a:t>
                      </a:r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成材继续坍塌压缩下游利润，</a:t>
                      </a:r>
                      <a:r>
                        <a:rPr lang="en-US" altLang="zh-CN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</a:t>
                      </a:r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焦煤坚挺挤压上游利润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929811"/>
                  </a:ext>
                </a:extLst>
              </a:tr>
              <a:tr h="3261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策略评级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★★★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1948672"/>
                  </a:ext>
                </a:extLst>
              </a:tr>
              <a:tr h="3878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注：指标评级：★★★★★：强烈推荐，★★★★：推荐，★★★：一般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4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7844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2040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焦炭盘面分析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4C4E44-F784-4CFC-B10A-484DD8C0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672"/>
            <a:ext cx="9144000" cy="2952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835668-89CB-4D73-85EE-500FF5CF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383"/>
            <a:ext cx="9144000" cy="30689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690C892-E7D3-4C5E-BBB1-6B5D72CDD04B}"/>
              </a:ext>
            </a:extLst>
          </p:cNvPr>
          <p:cNvSpPr txBox="1"/>
          <p:nvPr/>
        </p:nvSpPr>
        <p:spPr>
          <a:xfrm>
            <a:off x="1043608" y="90872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J1901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4CB37A-DC53-4543-AFBD-8F6E0F8BC011}"/>
              </a:ext>
            </a:extLst>
          </p:cNvPr>
          <p:cNvSpPr txBox="1"/>
          <p:nvPr/>
        </p:nvSpPr>
        <p:spPr>
          <a:xfrm>
            <a:off x="1043607" y="39941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J1905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D89B006-DFF3-4D79-A51B-E495F114258D}"/>
              </a:ext>
            </a:extLst>
          </p:cNvPr>
          <p:cNvCxnSpPr/>
          <p:nvPr/>
        </p:nvCxnSpPr>
        <p:spPr>
          <a:xfrm>
            <a:off x="251520" y="5080984"/>
            <a:ext cx="889248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FE6CCD8-E522-48E7-9EC8-4D66B688AB77}"/>
              </a:ext>
            </a:extLst>
          </p:cNvPr>
          <p:cNvCxnSpPr/>
          <p:nvPr/>
        </p:nvCxnSpPr>
        <p:spPr>
          <a:xfrm>
            <a:off x="251520" y="5791078"/>
            <a:ext cx="889248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953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EA0F4C-0D25-412F-A06C-59D378E22152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611385" y="764704"/>
            <a:ext cx="8075415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联系人：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盛佳峰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黑色研究员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None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投资咨询资格编号：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Z0013489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电话：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13757136939 0571—28132639</a:t>
            </a:r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shengjiafeng@cindasc.com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8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zh-CN" sz="18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685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C37DE0E-A2C1-47CE-88AB-AB4AB659490D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539552" y="756940"/>
            <a:ext cx="8280920" cy="38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重要声明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报告中的信息均来源于公开可获得的资料，信达期货有限公司力求准确可靠，但对这些信息的准确性及完整性不做任何保证，据此投资，责任自负。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本报告不构成个人投资建议，也没有考虑到个别客户特殊的投资目标、财政状况或需要。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客户应考虑本报告中的任何意见或建议是否符合其特定情况。未经信达期货有限公司授权许可，任何引用、转载以及向第三方传播本报告的行为均可能承担法律责任。</a:t>
            </a:r>
            <a:b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期市有风险，入市需谨慎。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87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01208"/>
            <a:ext cx="165618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E012B8A-9BD4-4C24-8520-4A7FD155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57874"/>
            <a:ext cx="8784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地址：杭州市文晖路</a:t>
            </a:r>
            <a:r>
              <a:rPr lang="en-US" altLang="zh-CN" sz="1600" dirty="0">
                <a:solidFill>
                  <a:srgbClr val="000000"/>
                </a:solidFill>
              </a:rPr>
              <a:t>108</a:t>
            </a:r>
            <a:r>
              <a:rPr lang="zh-CN" altLang="en-US" sz="1600" dirty="0">
                <a:solidFill>
                  <a:srgbClr val="000000"/>
                </a:solidFill>
              </a:rPr>
              <a:t>号浙江出版物资大厦</a:t>
            </a:r>
            <a:r>
              <a:rPr lang="en-US" altLang="zh-CN" sz="1600" dirty="0">
                <a:solidFill>
                  <a:srgbClr val="000000"/>
                </a:solidFill>
              </a:rPr>
              <a:t>1125</a:t>
            </a:r>
            <a:r>
              <a:rPr lang="zh-CN" altLang="en-US" sz="1600" dirty="0">
                <a:solidFill>
                  <a:srgbClr val="000000"/>
                </a:solidFill>
              </a:rPr>
              <a:t>室、</a:t>
            </a:r>
            <a:r>
              <a:rPr lang="en-US" altLang="zh-CN" sz="1600" dirty="0">
                <a:solidFill>
                  <a:srgbClr val="000000"/>
                </a:solidFill>
              </a:rPr>
              <a:t>1127</a:t>
            </a:r>
            <a:r>
              <a:rPr lang="zh-CN" altLang="en-US" sz="1600" dirty="0">
                <a:solidFill>
                  <a:srgbClr val="000000"/>
                </a:solidFill>
              </a:rPr>
              <a:t>室、 </a:t>
            </a:r>
            <a:r>
              <a:rPr lang="en-US" altLang="zh-CN" sz="1600" dirty="0">
                <a:solidFill>
                  <a:srgbClr val="000000"/>
                </a:solidFill>
              </a:rPr>
              <a:t>12</a:t>
            </a:r>
            <a:r>
              <a:rPr lang="zh-CN" altLang="en-US" sz="1600" dirty="0">
                <a:solidFill>
                  <a:srgbClr val="000000"/>
                </a:solidFill>
              </a:rPr>
              <a:t>、</a:t>
            </a:r>
            <a:r>
              <a:rPr lang="en-US" altLang="zh-CN" sz="1600" dirty="0">
                <a:solidFill>
                  <a:srgbClr val="000000"/>
                </a:solidFill>
              </a:rPr>
              <a:t>16</a:t>
            </a:r>
            <a:r>
              <a:rPr lang="zh-CN" altLang="en-US" sz="1600" dirty="0">
                <a:solidFill>
                  <a:srgbClr val="000000"/>
                </a:solidFill>
              </a:rPr>
              <a:t>层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邮编：</a:t>
            </a:r>
            <a:r>
              <a:rPr lang="en-US" altLang="zh-CN" sz="1600" dirty="0">
                <a:solidFill>
                  <a:srgbClr val="000000"/>
                </a:solidFill>
              </a:rPr>
              <a:t>310004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电话：</a:t>
            </a:r>
            <a:r>
              <a:rPr lang="en-US" altLang="zh-CN" sz="1600" dirty="0">
                <a:solidFill>
                  <a:srgbClr val="000000"/>
                </a:solidFill>
              </a:rPr>
              <a:t>0571-28132578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网址：</a:t>
            </a:r>
            <a:r>
              <a:rPr lang="en-US" altLang="zh-CN" sz="1600" dirty="0">
                <a:solidFill>
                  <a:srgbClr val="000000"/>
                </a:solidFill>
              </a:rPr>
              <a:t>www.cindaqh.com             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004F68-19E5-4753-AAE8-C9C619F74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22908"/>
            <a:ext cx="6300700" cy="43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>
            <a:spLocks noChangeAspect="1"/>
          </p:cNvSpPr>
          <p:nvPr/>
        </p:nvSpPr>
        <p:spPr>
          <a:xfrm>
            <a:off x="971600" y="2022700"/>
            <a:ext cx="2200572" cy="1926960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10"/>
          <p:cNvSpPr>
            <a:spLocks noChangeAspect="1"/>
          </p:cNvSpPr>
          <p:nvPr/>
        </p:nvSpPr>
        <p:spPr>
          <a:xfrm>
            <a:off x="2270575" y="3266840"/>
            <a:ext cx="843045" cy="738224"/>
          </a:xfrm>
          <a:prstGeom prst="hexagon">
            <a:avLst/>
          </a:prstGeom>
          <a:solidFill>
            <a:srgbClr val="305090">
              <a:alpha val="76863"/>
            </a:srgbClr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67349"/>
            <a:ext cx="14835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目 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86" y="2964900"/>
            <a:ext cx="147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itchFamily="49" charset="-122"/>
                <a:ea typeface="楷体" pitchFamily="49" charset="-122"/>
              </a:rPr>
              <a:t>CONTENTS</a:t>
            </a:r>
            <a:endParaRPr lang="zh-CN" alt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85748" y="1736989"/>
            <a:ext cx="638596" cy="668237"/>
            <a:chOff x="4836465" y="1304852"/>
            <a:chExt cx="426551" cy="336526"/>
          </a:xfrm>
          <a:solidFill>
            <a:srgbClr val="305090"/>
          </a:solidFill>
        </p:grpSpPr>
        <p:sp>
          <p:nvSpPr>
            <p:cNvPr id="34" name="圆角矩形 33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36465" y="1317649"/>
              <a:ext cx="397455" cy="2944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4394136" y="1736989"/>
            <a:ext cx="3686617" cy="668236"/>
          </a:xfrm>
          <a:prstGeom prst="roundRect">
            <a:avLst/>
          </a:prstGeom>
          <a:solidFill>
            <a:srgbClr val="305090"/>
          </a:solidFill>
          <a:ln>
            <a:noFill/>
          </a:ln>
          <a:effectLst>
            <a:outerShdw blurRad="190500" dist="152400" dir="81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>
              <a:defRPr/>
            </a:pPr>
            <a:r>
              <a:rPr lang="zh-CN" altLang="en-US" sz="2800" kern="1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调研解析</a:t>
            </a:r>
          </a:p>
        </p:txBody>
      </p:sp>
    </p:spTree>
    <p:extLst>
      <p:ext uri="{BB962C8B-B14F-4D97-AF65-F5344CB8AC3E}">
        <p14:creationId xmlns:p14="http://schemas.microsoft.com/office/powerpoint/2010/main" val="83890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调研背景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A8D761-DDED-4CDD-A494-EF7A143919BE}"/>
              </a:ext>
            </a:extLst>
          </p:cNvPr>
          <p:cNvSpPr/>
          <p:nvPr/>
        </p:nvSpPr>
        <p:spPr>
          <a:xfrm>
            <a:off x="1331640" y="522920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环保趋弱</a:t>
            </a:r>
            <a:endParaRPr lang="en-US" altLang="zh-CN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成材大幅下跌压缩上游利润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E6A864-BE87-41EF-8216-5EE6A701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" y="982469"/>
            <a:ext cx="901386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29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调研目的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A8D761-DDED-4CDD-A494-EF7A143919BE}"/>
              </a:ext>
            </a:extLst>
          </p:cNvPr>
          <p:cNvSpPr/>
          <p:nvPr/>
        </p:nvSpPr>
        <p:spPr>
          <a:xfrm>
            <a:off x="485800" y="1124744"/>
            <a:ext cx="81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spc="-25" dirty="0">
                <a:ea typeface="楷体" panose="02010609060101010101" pitchFamily="49" charset="-122"/>
                <a:cs typeface="宋体" panose="02010600030101010101" pitchFamily="2" charset="-122"/>
              </a:rPr>
              <a:t>环保：</a:t>
            </a:r>
            <a:endParaRPr lang="en-US" altLang="zh-CN" b="1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深入了解焦企对环保限产以及后续设备改造的应对措施。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深入了解今年实际的环保力度（如检查方式、环保监测点、罚款力度等），以及对</a:t>
            </a:r>
            <a:r>
              <a:rPr lang="en-US" altLang="zh-CN" spc="-25" dirty="0">
                <a:ea typeface="楷体" panose="02010609060101010101" pitchFamily="49" charset="-122"/>
                <a:cs typeface="宋体" panose="02010600030101010101" pitchFamily="2" charset="-122"/>
              </a:rPr>
              <a:t>2018</a:t>
            </a: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年下半年环保力度的预期。</a:t>
            </a:r>
            <a:endParaRPr lang="en-US" altLang="zh-CN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了解地方政府对环保限产的态度，以及地方群众因焦化停产导致失业的民生问题等。</a:t>
            </a:r>
            <a:endParaRPr lang="en-US" altLang="zh-CN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spc="-25" dirty="0">
                <a:ea typeface="楷体" panose="02010609060101010101" pitchFamily="49" charset="-122"/>
                <a:cs typeface="宋体" panose="02010600030101010101" pitchFamily="2" charset="-122"/>
              </a:rPr>
              <a:t>产销：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深入了解当前原料采购、销售模式，库存、订单需求以及利润情况。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深入了解煤改气对焦化行业的影响，以及环保大背景下，今年冬季仍可能因天然气短缺而导致限产有所反复。</a:t>
            </a:r>
            <a:endParaRPr lang="en-US" altLang="zh-CN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spc="-25" dirty="0">
                <a:ea typeface="楷体" panose="02010609060101010101" pitchFamily="49" charset="-122"/>
                <a:cs typeface="宋体" panose="02010600030101010101" pitchFamily="2" charset="-122"/>
              </a:rPr>
              <a:t>产能优化：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深入了解目前山西的产能结构分布（推演到全国），包括：炉型（分炭化室高度、捣固、顶装、热回收等）的产能分布；熄焦工艺产能分布；其他环保装置（脱硫脱硝、排污等）完善程度。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pc="-25" dirty="0">
                <a:ea typeface="楷体" panose="02010609060101010101" pitchFamily="49" charset="-122"/>
                <a:cs typeface="宋体" panose="02010600030101010101" pitchFamily="2" charset="-122"/>
              </a:rPr>
              <a:t>深入了解环保设备改造进度，后续可能需要的改造时间、方式、具体费用等。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pc="-25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3475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调研路线</a:t>
            </a:r>
          </a:p>
        </p:txBody>
      </p:sp>
      <p:pic>
        <p:nvPicPr>
          <p:cNvPr id="4" name="图片 3" descr="C:\Users\lenovo\Documents\Tencent Files\3120376565\Image\C2C\)%PMLGNPAJC9%@IM}MAQ6JX.png">
            <a:extLst>
              <a:ext uri="{FF2B5EF4-FFF2-40B4-BE49-F238E27FC236}">
                <a16:creationId xmlns:a16="http://schemas.microsoft.com/office/drawing/2014/main" id="{0E8DD5EC-11B8-4B72-BE7D-9A7108B60F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77" y="782320"/>
            <a:ext cx="5229225" cy="529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9887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工艺流程</a:t>
            </a:r>
          </a:p>
        </p:txBody>
      </p:sp>
      <p:sp>
        <p:nvSpPr>
          <p:cNvPr id="56" name="流程图: 可选过程 55">
            <a:extLst>
              <a:ext uri="{FF2B5EF4-FFF2-40B4-BE49-F238E27FC236}">
                <a16:creationId xmlns:a16="http://schemas.microsoft.com/office/drawing/2014/main" id="{8E9730B1-6064-499B-806B-0A2075127915}"/>
              </a:ext>
            </a:extLst>
          </p:cNvPr>
          <p:cNvSpPr/>
          <p:nvPr/>
        </p:nvSpPr>
        <p:spPr bwMode="gray">
          <a:xfrm>
            <a:off x="395536" y="2204864"/>
            <a:ext cx="720000" cy="432048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原煤</a:t>
            </a:r>
          </a:p>
        </p:txBody>
      </p:sp>
      <p:sp>
        <p:nvSpPr>
          <p:cNvPr id="57" name="右箭头 4">
            <a:extLst>
              <a:ext uri="{FF2B5EF4-FFF2-40B4-BE49-F238E27FC236}">
                <a16:creationId xmlns:a16="http://schemas.microsoft.com/office/drawing/2014/main" id="{A344F56E-0179-408E-BE89-70E4B09D3622}"/>
              </a:ext>
            </a:extLst>
          </p:cNvPr>
          <p:cNvSpPr/>
          <p:nvPr/>
        </p:nvSpPr>
        <p:spPr bwMode="gray">
          <a:xfrm>
            <a:off x="1187624" y="2348880"/>
            <a:ext cx="36000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58" name="流程图: 可选过程 57">
            <a:extLst>
              <a:ext uri="{FF2B5EF4-FFF2-40B4-BE49-F238E27FC236}">
                <a16:creationId xmlns:a16="http://schemas.microsoft.com/office/drawing/2014/main" id="{570F2BB1-CA8C-49BC-827F-E95AE8E33DF4}"/>
              </a:ext>
            </a:extLst>
          </p:cNvPr>
          <p:cNvSpPr/>
          <p:nvPr/>
        </p:nvSpPr>
        <p:spPr bwMode="gray">
          <a:xfrm>
            <a:off x="1547664" y="2204864"/>
            <a:ext cx="720000" cy="432048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煤场</a:t>
            </a:r>
          </a:p>
        </p:txBody>
      </p:sp>
      <p:sp>
        <p:nvSpPr>
          <p:cNvPr id="59" name="右箭头 6">
            <a:extLst>
              <a:ext uri="{FF2B5EF4-FFF2-40B4-BE49-F238E27FC236}">
                <a16:creationId xmlns:a16="http://schemas.microsoft.com/office/drawing/2014/main" id="{522E7D7B-6187-40F5-92A3-F776E5937776}"/>
              </a:ext>
            </a:extLst>
          </p:cNvPr>
          <p:cNvSpPr/>
          <p:nvPr/>
        </p:nvSpPr>
        <p:spPr bwMode="gray">
          <a:xfrm>
            <a:off x="2339752" y="2348880"/>
            <a:ext cx="36004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60" name="流程图: 可选过程 59">
            <a:extLst>
              <a:ext uri="{FF2B5EF4-FFF2-40B4-BE49-F238E27FC236}">
                <a16:creationId xmlns:a16="http://schemas.microsoft.com/office/drawing/2014/main" id="{20D0D0BD-DD3B-4BB5-91AB-13DCB11D548D}"/>
              </a:ext>
            </a:extLst>
          </p:cNvPr>
          <p:cNvSpPr/>
          <p:nvPr/>
        </p:nvSpPr>
        <p:spPr bwMode="gray">
          <a:xfrm>
            <a:off x="2699792" y="2204864"/>
            <a:ext cx="720000" cy="432048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破碎</a:t>
            </a:r>
          </a:p>
        </p:txBody>
      </p:sp>
      <p:sp>
        <p:nvSpPr>
          <p:cNvPr id="61" name="流程图: 可选过程 60">
            <a:extLst>
              <a:ext uri="{FF2B5EF4-FFF2-40B4-BE49-F238E27FC236}">
                <a16:creationId xmlns:a16="http://schemas.microsoft.com/office/drawing/2014/main" id="{6C590126-D8C0-4763-82A4-EC7163C9FEB2}"/>
              </a:ext>
            </a:extLst>
          </p:cNvPr>
          <p:cNvSpPr/>
          <p:nvPr/>
        </p:nvSpPr>
        <p:spPr bwMode="gray">
          <a:xfrm>
            <a:off x="3851920" y="2204864"/>
            <a:ext cx="72008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配煤</a:t>
            </a:r>
          </a:p>
        </p:txBody>
      </p:sp>
      <p:sp>
        <p:nvSpPr>
          <p:cNvPr id="62" name="流程图: 可选过程 61">
            <a:extLst>
              <a:ext uri="{FF2B5EF4-FFF2-40B4-BE49-F238E27FC236}">
                <a16:creationId xmlns:a16="http://schemas.microsoft.com/office/drawing/2014/main" id="{7FCA75E5-A011-4F2A-89B1-E159FC5EC113}"/>
              </a:ext>
            </a:extLst>
          </p:cNvPr>
          <p:cNvSpPr/>
          <p:nvPr/>
        </p:nvSpPr>
        <p:spPr bwMode="gray">
          <a:xfrm>
            <a:off x="5004048" y="2204864"/>
            <a:ext cx="648072" cy="432048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洗煤</a:t>
            </a:r>
          </a:p>
        </p:txBody>
      </p:sp>
      <p:sp>
        <p:nvSpPr>
          <p:cNvPr id="63" name="右箭头 10">
            <a:extLst>
              <a:ext uri="{FF2B5EF4-FFF2-40B4-BE49-F238E27FC236}">
                <a16:creationId xmlns:a16="http://schemas.microsoft.com/office/drawing/2014/main" id="{A47FBE06-CADB-450E-A2D5-DD6F6875C9B6}"/>
              </a:ext>
            </a:extLst>
          </p:cNvPr>
          <p:cNvSpPr/>
          <p:nvPr/>
        </p:nvSpPr>
        <p:spPr bwMode="gray">
          <a:xfrm>
            <a:off x="3491880" y="2348880"/>
            <a:ext cx="36000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64" name="右箭头 11">
            <a:extLst>
              <a:ext uri="{FF2B5EF4-FFF2-40B4-BE49-F238E27FC236}">
                <a16:creationId xmlns:a16="http://schemas.microsoft.com/office/drawing/2014/main" id="{E5BDED9A-B91E-4B8E-B6D9-614496757ECE}"/>
              </a:ext>
            </a:extLst>
          </p:cNvPr>
          <p:cNvSpPr/>
          <p:nvPr/>
        </p:nvSpPr>
        <p:spPr bwMode="gray">
          <a:xfrm>
            <a:off x="4644008" y="2348880"/>
            <a:ext cx="36000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65" name="流程图: 可选过程 64">
            <a:extLst>
              <a:ext uri="{FF2B5EF4-FFF2-40B4-BE49-F238E27FC236}">
                <a16:creationId xmlns:a16="http://schemas.microsoft.com/office/drawing/2014/main" id="{A84434F8-52FD-4E8B-9C71-227D2D7945C6}"/>
              </a:ext>
            </a:extLst>
          </p:cNvPr>
          <p:cNvSpPr/>
          <p:nvPr/>
        </p:nvSpPr>
        <p:spPr bwMode="gray">
          <a:xfrm>
            <a:off x="8244408" y="1412776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熄焦</a:t>
            </a:r>
          </a:p>
        </p:txBody>
      </p:sp>
      <p:sp>
        <p:nvSpPr>
          <p:cNvPr id="66" name="右箭头 13">
            <a:extLst>
              <a:ext uri="{FF2B5EF4-FFF2-40B4-BE49-F238E27FC236}">
                <a16:creationId xmlns:a16="http://schemas.microsoft.com/office/drawing/2014/main" id="{799384E9-4E64-4BE8-9BF7-DA4C2A99BDFB}"/>
              </a:ext>
            </a:extLst>
          </p:cNvPr>
          <p:cNvSpPr/>
          <p:nvPr/>
        </p:nvSpPr>
        <p:spPr bwMode="gray">
          <a:xfrm>
            <a:off x="5724128" y="2348880"/>
            <a:ext cx="36004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67" name="流程图: 可选过程 66">
            <a:extLst>
              <a:ext uri="{FF2B5EF4-FFF2-40B4-BE49-F238E27FC236}">
                <a16:creationId xmlns:a16="http://schemas.microsoft.com/office/drawing/2014/main" id="{94C2BE64-D02E-4EE3-9CB0-FC53AAC4E03F}"/>
              </a:ext>
            </a:extLst>
          </p:cNvPr>
          <p:cNvSpPr/>
          <p:nvPr/>
        </p:nvSpPr>
        <p:spPr bwMode="gray">
          <a:xfrm>
            <a:off x="6084168" y="2204864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粉碎</a:t>
            </a:r>
          </a:p>
        </p:txBody>
      </p:sp>
      <p:sp>
        <p:nvSpPr>
          <p:cNvPr id="68" name="右箭头 15">
            <a:extLst>
              <a:ext uri="{FF2B5EF4-FFF2-40B4-BE49-F238E27FC236}">
                <a16:creationId xmlns:a16="http://schemas.microsoft.com/office/drawing/2014/main" id="{90AB4706-8F1F-4A0A-ACE4-10ACF4DEB3A2}"/>
              </a:ext>
            </a:extLst>
          </p:cNvPr>
          <p:cNvSpPr/>
          <p:nvPr/>
        </p:nvSpPr>
        <p:spPr bwMode="gray">
          <a:xfrm>
            <a:off x="6876256" y="2348880"/>
            <a:ext cx="288032" cy="144016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69" name="流程图: 可选过程 68">
            <a:extLst>
              <a:ext uri="{FF2B5EF4-FFF2-40B4-BE49-F238E27FC236}">
                <a16:creationId xmlns:a16="http://schemas.microsoft.com/office/drawing/2014/main" id="{7A9EC887-CE3F-4DC6-BC43-E31DDA170DD4}"/>
              </a:ext>
            </a:extLst>
          </p:cNvPr>
          <p:cNvSpPr/>
          <p:nvPr/>
        </p:nvSpPr>
        <p:spPr bwMode="gray">
          <a:xfrm>
            <a:off x="7164288" y="2204864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煤塔</a:t>
            </a:r>
          </a:p>
        </p:txBody>
      </p:sp>
      <p:sp>
        <p:nvSpPr>
          <p:cNvPr id="70" name="流程图: 可选过程 69">
            <a:extLst>
              <a:ext uri="{FF2B5EF4-FFF2-40B4-BE49-F238E27FC236}">
                <a16:creationId xmlns:a16="http://schemas.microsoft.com/office/drawing/2014/main" id="{81246D7D-7DA5-4D58-B6BD-96E828A53A24}"/>
              </a:ext>
            </a:extLst>
          </p:cNvPr>
          <p:cNvSpPr/>
          <p:nvPr/>
        </p:nvSpPr>
        <p:spPr bwMode="gray">
          <a:xfrm>
            <a:off x="8244408" y="2204864"/>
            <a:ext cx="72008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焦炉</a:t>
            </a:r>
          </a:p>
        </p:txBody>
      </p:sp>
      <p:sp>
        <p:nvSpPr>
          <p:cNvPr id="71" name="流程图: 可选过程 70">
            <a:extLst>
              <a:ext uri="{FF2B5EF4-FFF2-40B4-BE49-F238E27FC236}">
                <a16:creationId xmlns:a16="http://schemas.microsoft.com/office/drawing/2014/main" id="{EA53B6AB-D174-4022-9FE6-F5583AF1D379}"/>
              </a:ext>
            </a:extLst>
          </p:cNvPr>
          <p:cNvSpPr/>
          <p:nvPr/>
        </p:nvSpPr>
        <p:spPr bwMode="gray">
          <a:xfrm>
            <a:off x="5724128" y="2852936"/>
            <a:ext cx="1152128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精煤外购</a:t>
            </a:r>
          </a:p>
        </p:txBody>
      </p:sp>
      <p:sp>
        <p:nvSpPr>
          <p:cNvPr id="72" name="直角上箭头 23">
            <a:extLst>
              <a:ext uri="{FF2B5EF4-FFF2-40B4-BE49-F238E27FC236}">
                <a16:creationId xmlns:a16="http://schemas.microsoft.com/office/drawing/2014/main" id="{051E2AF9-E4E3-486C-89CD-949D8B28AB60}"/>
              </a:ext>
            </a:extLst>
          </p:cNvPr>
          <p:cNvSpPr/>
          <p:nvPr/>
        </p:nvSpPr>
        <p:spPr bwMode="gray">
          <a:xfrm>
            <a:off x="6948264" y="2780928"/>
            <a:ext cx="684000" cy="360000"/>
          </a:xfrm>
          <a:prstGeom prst="bentUp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73" name="右箭头 24">
            <a:extLst>
              <a:ext uri="{FF2B5EF4-FFF2-40B4-BE49-F238E27FC236}">
                <a16:creationId xmlns:a16="http://schemas.microsoft.com/office/drawing/2014/main" id="{F9A4E2BA-D0A7-46DA-BF36-DEF104FF06B4}"/>
              </a:ext>
            </a:extLst>
          </p:cNvPr>
          <p:cNvSpPr/>
          <p:nvPr/>
        </p:nvSpPr>
        <p:spPr bwMode="gray">
          <a:xfrm>
            <a:off x="7884368" y="2348880"/>
            <a:ext cx="360000" cy="180000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74" name="上箭头 26">
            <a:extLst>
              <a:ext uri="{FF2B5EF4-FFF2-40B4-BE49-F238E27FC236}">
                <a16:creationId xmlns:a16="http://schemas.microsoft.com/office/drawing/2014/main" id="{1250301F-05FA-41FF-A5D2-ED61C5BC493F}"/>
              </a:ext>
            </a:extLst>
          </p:cNvPr>
          <p:cNvSpPr/>
          <p:nvPr/>
        </p:nvSpPr>
        <p:spPr bwMode="gray">
          <a:xfrm>
            <a:off x="8532440" y="1916832"/>
            <a:ext cx="180000" cy="288000"/>
          </a:xfrm>
          <a:prstGeom prst="up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75" name="圆角矩形 27">
            <a:extLst>
              <a:ext uri="{FF2B5EF4-FFF2-40B4-BE49-F238E27FC236}">
                <a16:creationId xmlns:a16="http://schemas.microsoft.com/office/drawing/2014/main" id="{B69514D1-B03F-4062-BAFA-8730A9D559F1}"/>
              </a:ext>
            </a:extLst>
          </p:cNvPr>
          <p:cNvSpPr/>
          <p:nvPr/>
        </p:nvSpPr>
        <p:spPr bwMode="gray">
          <a:xfrm>
            <a:off x="7092280" y="1412776"/>
            <a:ext cx="720080" cy="46800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筛分</a:t>
            </a:r>
          </a:p>
        </p:txBody>
      </p:sp>
      <p:sp>
        <p:nvSpPr>
          <p:cNvPr id="76" name="圆角矩形 28">
            <a:extLst>
              <a:ext uri="{FF2B5EF4-FFF2-40B4-BE49-F238E27FC236}">
                <a16:creationId xmlns:a16="http://schemas.microsoft.com/office/drawing/2014/main" id="{8A6350C5-55DE-4157-BACB-7DA760395643}"/>
              </a:ext>
            </a:extLst>
          </p:cNvPr>
          <p:cNvSpPr/>
          <p:nvPr/>
        </p:nvSpPr>
        <p:spPr bwMode="gray">
          <a:xfrm>
            <a:off x="5940152" y="1412776"/>
            <a:ext cx="720000" cy="46800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焦炭</a:t>
            </a:r>
          </a:p>
        </p:txBody>
      </p:sp>
      <p:sp>
        <p:nvSpPr>
          <p:cNvPr id="77" name="左箭头 29">
            <a:extLst>
              <a:ext uri="{FF2B5EF4-FFF2-40B4-BE49-F238E27FC236}">
                <a16:creationId xmlns:a16="http://schemas.microsoft.com/office/drawing/2014/main" id="{A3895077-BF5D-4788-82EB-CD62279D2539}"/>
              </a:ext>
            </a:extLst>
          </p:cNvPr>
          <p:cNvSpPr/>
          <p:nvPr/>
        </p:nvSpPr>
        <p:spPr bwMode="gray">
          <a:xfrm>
            <a:off x="7812360" y="1556792"/>
            <a:ext cx="360000" cy="180000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78" name="左箭头 30">
            <a:extLst>
              <a:ext uri="{FF2B5EF4-FFF2-40B4-BE49-F238E27FC236}">
                <a16:creationId xmlns:a16="http://schemas.microsoft.com/office/drawing/2014/main" id="{294CD925-BCE8-4C91-B1E4-FC5D5814A3AC}"/>
              </a:ext>
            </a:extLst>
          </p:cNvPr>
          <p:cNvSpPr/>
          <p:nvPr/>
        </p:nvSpPr>
        <p:spPr bwMode="gray">
          <a:xfrm>
            <a:off x="6660232" y="1556792"/>
            <a:ext cx="360000" cy="180000"/>
          </a:xfrm>
          <a:prstGeom prst="lef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FE9C5A0A-3135-4608-A6F4-D6965F7BDA7C}"/>
              </a:ext>
            </a:extLst>
          </p:cNvPr>
          <p:cNvCxnSpPr/>
          <p:nvPr/>
        </p:nvCxnSpPr>
        <p:spPr bwMode="auto">
          <a:xfrm>
            <a:off x="1547664" y="2060848"/>
            <a:ext cx="6480720" cy="0"/>
          </a:xfrm>
          <a:prstGeom prst="straightConnector1">
            <a:avLst/>
          </a:prstGeom>
          <a:solidFill>
            <a:srgbClr val="008080">
              <a:alpha val="60001"/>
            </a:srgbClr>
          </a:solidFill>
          <a:ln w="19050" cap="flat" cmpd="sng" algn="ctr">
            <a:solidFill>
              <a:srgbClr val="FFE6E6">
                <a:lumMod val="50000"/>
                <a:alpha val="70000"/>
              </a:srgbClr>
            </a:solidFill>
            <a:prstDash val="dash"/>
            <a:round/>
            <a:headEnd type="none" w="med" len="med"/>
            <a:tailEnd type="arrow"/>
          </a:ln>
        </p:spPr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555A796A-337B-4D30-B2D9-0F711FFF79C7}"/>
              </a:ext>
            </a:extLst>
          </p:cNvPr>
          <p:cNvCxnSpPr/>
          <p:nvPr/>
        </p:nvCxnSpPr>
        <p:spPr bwMode="auto">
          <a:xfrm>
            <a:off x="1331640" y="2060848"/>
            <a:ext cx="0" cy="1512168"/>
          </a:xfrm>
          <a:prstGeom prst="straightConnector1">
            <a:avLst/>
          </a:prstGeom>
          <a:solidFill>
            <a:srgbClr val="008080">
              <a:alpha val="60001"/>
            </a:srgbClr>
          </a:solidFill>
          <a:ln w="19050" cap="flat" cmpd="sng" algn="ctr">
            <a:solidFill>
              <a:srgbClr val="FFE6E6">
                <a:lumMod val="50000"/>
              </a:srgbClr>
            </a:solidFill>
            <a:prstDash val="dash"/>
            <a:round/>
            <a:headEnd type="none" w="med" len="med"/>
            <a:tailEnd type="arrow"/>
          </a:ln>
        </p:spPr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7788F51-A896-40FD-B85B-29AE216419F2}"/>
              </a:ext>
            </a:extLst>
          </p:cNvPr>
          <p:cNvCxnSpPr/>
          <p:nvPr/>
        </p:nvCxnSpPr>
        <p:spPr bwMode="auto">
          <a:xfrm>
            <a:off x="1475656" y="3573016"/>
            <a:ext cx="6552728" cy="0"/>
          </a:xfrm>
          <a:prstGeom prst="straightConnector1">
            <a:avLst/>
          </a:prstGeom>
          <a:solidFill>
            <a:srgbClr val="008080">
              <a:alpha val="60001"/>
            </a:srgbClr>
          </a:solidFill>
          <a:ln w="19050" cap="flat" cmpd="sng" algn="ctr">
            <a:solidFill>
              <a:srgbClr val="FFE6E6">
                <a:lumMod val="50000"/>
              </a:srgbClr>
            </a:solidFill>
            <a:prstDash val="dash"/>
            <a:round/>
            <a:headEnd type="none" w="med" len="med"/>
            <a:tailEnd type="arrow"/>
          </a:ln>
        </p:spPr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B58F85C1-CA04-43C3-869A-6921DD875364}"/>
              </a:ext>
            </a:extLst>
          </p:cNvPr>
          <p:cNvCxnSpPr/>
          <p:nvPr/>
        </p:nvCxnSpPr>
        <p:spPr bwMode="auto">
          <a:xfrm flipV="1">
            <a:off x="8100392" y="2132856"/>
            <a:ext cx="0" cy="1440160"/>
          </a:xfrm>
          <a:prstGeom prst="straightConnector1">
            <a:avLst/>
          </a:prstGeom>
          <a:solidFill>
            <a:srgbClr val="008080">
              <a:alpha val="60001"/>
            </a:srgbClr>
          </a:solidFill>
          <a:ln w="19050" cap="flat" cmpd="sng" algn="ctr">
            <a:solidFill>
              <a:srgbClr val="FFE6E6">
                <a:lumMod val="50000"/>
              </a:srgbClr>
            </a:solidFill>
            <a:prstDash val="dash"/>
            <a:round/>
            <a:headEnd type="none" w="med" len="med"/>
            <a:tailEnd type="arrow"/>
          </a:ln>
        </p:spPr>
      </p:cxnSp>
      <p:sp>
        <p:nvSpPr>
          <p:cNvPr id="83" name="TextBox 45">
            <a:extLst>
              <a:ext uri="{FF2B5EF4-FFF2-40B4-BE49-F238E27FC236}">
                <a16:creationId xmlns:a16="http://schemas.microsoft.com/office/drawing/2014/main" id="{CB34D35A-67D6-4D03-A4A2-14575120DCA2}"/>
              </a:ext>
            </a:extLst>
          </p:cNvPr>
          <p:cNvSpPr txBox="1"/>
          <p:nvPr/>
        </p:nvSpPr>
        <p:spPr>
          <a:xfrm>
            <a:off x="3347864" y="292494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洗煤与备煤</a:t>
            </a:r>
          </a:p>
        </p:txBody>
      </p:sp>
      <p:sp>
        <p:nvSpPr>
          <p:cNvPr id="84" name="TextBox 46">
            <a:extLst>
              <a:ext uri="{FF2B5EF4-FFF2-40B4-BE49-F238E27FC236}">
                <a16:creationId xmlns:a16="http://schemas.microsoft.com/office/drawing/2014/main" id="{A0D61FDB-BF2C-4AD8-BCD7-4DCEF4534EA4}"/>
              </a:ext>
            </a:extLst>
          </p:cNvPr>
          <p:cNvSpPr txBox="1"/>
          <p:nvPr/>
        </p:nvSpPr>
        <p:spPr>
          <a:xfrm>
            <a:off x="251520" y="119675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焦炭、化产工艺流程图</a:t>
            </a:r>
          </a:p>
        </p:txBody>
      </p:sp>
      <p:sp>
        <p:nvSpPr>
          <p:cNvPr id="85" name="下箭头 47">
            <a:extLst>
              <a:ext uri="{FF2B5EF4-FFF2-40B4-BE49-F238E27FC236}">
                <a16:creationId xmlns:a16="http://schemas.microsoft.com/office/drawing/2014/main" id="{A1021806-FD04-4150-A797-8EE8EC68D8BF}"/>
              </a:ext>
            </a:extLst>
          </p:cNvPr>
          <p:cNvSpPr/>
          <p:nvPr/>
        </p:nvSpPr>
        <p:spPr bwMode="gray">
          <a:xfrm>
            <a:off x="8532440" y="2708920"/>
            <a:ext cx="180000" cy="1152000"/>
          </a:xfrm>
          <a:prstGeom prst="down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86" name="流程图: 可选过程 85">
            <a:extLst>
              <a:ext uri="{FF2B5EF4-FFF2-40B4-BE49-F238E27FC236}">
                <a16:creationId xmlns:a16="http://schemas.microsoft.com/office/drawing/2014/main" id="{59E02682-D06D-4E41-B5F9-F6779A7D14E1}"/>
              </a:ext>
            </a:extLst>
          </p:cNvPr>
          <p:cNvSpPr/>
          <p:nvPr/>
        </p:nvSpPr>
        <p:spPr bwMode="gray">
          <a:xfrm>
            <a:off x="8100392" y="3933056"/>
            <a:ext cx="90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鼓风冷凝</a:t>
            </a:r>
          </a:p>
        </p:txBody>
      </p:sp>
      <p:sp>
        <p:nvSpPr>
          <p:cNvPr id="87" name="左箭头 49">
            <a:extLst>
              <a:ext uri="{FF2B5EF4-FFF2-40B4-BE49-F238E27FC236}">
                <a16:creationId xmlns:a16="http://schemas.microsoft.com/office/drawing/2014/main" id="{5490CA3E-37C4-4FCE-936F-8B0B46A22768}"/>
              </a:ext>
            </a:extLst>
          </p:cNvPr>
          <p:cNvSpPr/>
          <p:nvPr/>
        </p:nvSpPr>
        <p:spPr bwMode="gray">
          <a:xfrm>
            <a:off x="7668344" y="4077072"/>
            <a:ext cx="360040" cy="180000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88" name="流程图: 可选过程 87">
            <a:extLst>
              <a:ext uri="{FF2B5EF4-FFF2-40B4-BE49-F238E27FC236}">
                <a16:creationId xmlns:a16="http://schemas.microsoft.com/office/drawing/2014/main" id="{33704D54-F745-44DF-8C03-55A4167435B4}"/>
              </a:ext>
            </a:extLst>
          </p:cNvPr>
          <p:cNvSpPr/>
          <p:nvPr/>
        </p:nvSpPr>
        <p:spPr bwMode="gray">
          <a:xfrm>
            <a:off x="6948264" y="3933056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脱硫</a:t>
            </a:r>
          </a:p>
        </p:txBody>
      </p:sp>
      <p:sp>
        <p:nvSpPr>
          <p:cNvPr id="89" name="左箭头 51">
            <a:extLst>
              <a:ext uri="{FF2B5EF4-FFF2-40B4-BE49-F238E27FC236}">
                <a16:creationId xmlns:a16="http://schemas.microsoft.com/office/drawing/2014/main" id="{AC8D1FE1-BB49-423E-89ED-8F536E3E16D6}"/>
              </a:ext>
            </a:extLst>
          </p:cNvPr>
          <p:cNvSpPr/>
          <p:nvPr/>
        </p:nvSpPr>
        <p:spPr bwMode="gray">
          <a:xfrm>
            <a:off x="6588224" y="4077072"/>
            <a:ext cx="360000" cy="180000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90" name="流程图: 可选过程 89">
            <a:extLst>
              <a:ext uri="{FF2B5EF4-FFF2-40B4-BE49-F238E27FC236}">
                <a16:creationId xmlns:a16="http://schemas.microsoft.com/office/drawing/2014/main" id="{96D0130E-0912-4BC1-8AAE-011B969C80F5}"/>
              </a:ext>
            </a:extLst>
          </p:cNvPr>
          <p:cNvSpPr/>
          <p:nvPr/>
        </p:nvSpPr>
        <p:spPr bwMode="gray">
          <a:xfrm>
            <a:off x="5868144" y="3933056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脱氨</a:t>
            </a:r>
          </a:p>
        </p:txBody>
      </p:sp>
      <p:sp>
        <p:nvSpPr>
          <p:cNvPr id="91" name="流程图: 可选过程 90">
            <a:extLst>
              <a:ext uri="{FF2B5EF4-FFF2-40B4-BE49-F238E27FC236}">
                <a16:creationId xmlns:a16="http://schemas.microsoft.com/office/drawing/2014/main" id="{73DDF2E5-1E4F-4199-A56D-132FCBE02AEE}"/>
              </a:ext>
            </a:extLst>
          </p:cNvPr>
          <p:cNvSpPr/>
          <p:nvPr/>
        </p:nvSpPr>
        <p:spPr bwMode="gray">
          <a:xfrm>
            <a:off x="4716016" y="4005064"/>
            <a:ext cx="720000" cy="72008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脱苯</a:t>
            </a:r>
          </a:p>
        </p:txBody>
      </p:sp>
      <p:sp>
        <p:nvSpPr>
          <p:cNvPr id="92" name="流程图: 可选过程 91">
            <a:extLst>
              <a:ext uri="{FF2B5EF4-FFF2-40B4-BE49-F238E27FC236}">
                <a16:creationId xmlns:a16="http://schemas.microsoft.com/office/drawing/2014/main" id="{4622C8A8-95B9-4606-9822-4B6A362F9752}"/>
              </a:ext>
            </a:extLst>
          </p:cNvPr>
          <p:cNvSpPr/>
          <p:nvPr/>
        </p:nvSpPr>
        <p:spPr bwMode="gray">
          <a:xfrm>
            <a:off x="8172400" y="4725144"/>
            <a:ext cx="792088" cy="504056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焦油加工</a:t>
            </a:r>
          </a:p>
        </p:txBody>
      </p:sp>
      <p:sp>
        <p:nvSpPr>
          <p:cNvPr id="93" name="左箭头 55">
            <a:extLst>
              <a:ext uri="{FF2B5EF4-FFF2-40B4-BE49-F238E27FC236}">
                <a16:creationId xmlns:a16="http://schemas.microsoft.com/office/drawing/2014/main" id="{49E72B0D-4AC4-455C-B531-509E61575434}"/>
              </a:ext>
            </a:extLst>
          </p:cNvPr>
          <p:cNvSpPr/>
          <p:nvPr/>
        </p:nvSpPr>
        <p:spPr bwMode="gray">
          <a:xfrm>
            <a:off x="5436096" y="4149080"/>
            <a:ext cx="360000" cy="180000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94" name="流程图: 可选过程 93">
            <a:extLst>
              <a:ext uri="{FF2B5EF4-FFF2-40B4-BE49-F238E27FC236}">
                <a16:creationId xmlns:a16="http://schemas.microsoft.com/office/drawing/2014/main" id="{E7E1630C-1CA7-4F99-A1B4-04A258851FBD}"/>
              </a:ext>
            </a:extLst>
          </p:cNvPr>
          <p:cNvSpPr/>
          <p:nvPr/>
        </p:nvSpPr>
        <p:spPr bwMode="gray">
          <a:xfrm>
            <a:off x="8172400" y="5517232"/>
            <a:ext cx="792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焦油产品</a:t>
            </a:r>
          </a:p>
        </p:txBody>
      </p:sp>
      <p:sp>
        <p:nvSpPr>
          <p:cNvPr id="95" name="流程图: 可选过程 94">
            <a:extLst>
              <a:ext uri="{FF2B5EF4-FFF2-40B4-BE49-F238E27FC236}">
                <a16:creationId xmlns:a16="http://schemas.microsoft.com/office/drawing/2014/main" id="{B61AE159-81EF-4E1B-9DDA-E0EADB65061E}"/>
              </a:ext>
            </a:extLst>
          </p:cNvPr>
          <p:cNvSpPr/>
          <p:nvPr/>
        </p:nvSpPr>
        <p:spPr bwMode="gray">
          <a:xfrm>
            <a:off x="6948264" y="4725144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硫磺</a:t>
            </a:r>
          </a:p>
        </p:txBody>
      </p:sp>
      <p:sp>
        <p:nvSpPr>
          <p:cNvPr id="96" name="流程图: 可选过程 95">
            <a:extLst>
              <a:ext uri="{FF2B5EF4-FFF2-40B4-BE49-F238E27FC236}">
                <a16:creationId xmlns:a16="http://schemas.microsoft.com/office/drawing/2014/main" id="{78698835-58B3-4806-B0D3-6180E317711A}"/>
              </a:ext>
            </a:extLst>
          </p:cNvPr>
          <p:cNvSpPr/>
          <p:nvPr/>
        </p:nvSpPr>
        <p:spPr bwMode="gray">
          <a:xfrm>
            <a:off x="3491880" y="3789040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净煤气</a:t>
            </a:r>
          </a:p>
        </p:txBody>
      </p:sp>
      <p:sp>
        <p:nvSpPr>
          <p:cNvPr id="97" name="流程图: 可选过程 96">
            <a:extLst>
              <a:ext uri="{FF2B5EF4-FFF2-40B4-BE49-F238E27FC236}">
                <a16:creationId xmlns:a16="http://schemas.microsoft.com/office/drawing/2014/main" id="{8C899CE3-DC89-44FD-AA9A-9A416A1B4A29}"/>
              </a:ext>
            </a:extLst>
          </p:cNvPr>
          <p:cNvSpPr/>
          <p:nvPr/>
        </p:nvSpPr>
        <p:spPr bwMode="gray">
          <a:xfrm>
            <a:off x="5940152" y="4725144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氨产品</a:t>
            </a:r>
          </a:p>
        </p:txBody>
      </p:sp>
      <p:sp>
        <p:nvSpPr>
          <p:cNvPr id="98" name="流程图: 可选过程 97">
            <a:extLst>
              <a:ext uri="{FF2B5EF4-FFF2-40B4-BE49-F238E27FC236}">
                <a16:creationId xmlns:a16="http://schemas.microsoft.com/office/drawing/2014/main" id="{829E758E-1F66-435B-B270-68CE05450652}"/>
              </a:ext>
            </a:extLst>
          </p:cNvPr>
          <p:cNvSpPr/>
          <p:nvPr/>
        </p:nvSpPr>
        <p:spPr bwMode="gray">
          <a:xfrm>
            <a:off x="3491880" y="4509120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苯产品</a:t>
            </a:r>
          </a:p>
        </p:txBody>
      </p:sp>
      <p:sp>
        <p:nvSpPr>
          <p:cNvPr id="99" name="左箭头 61">
            <a:extLst>
              <a:ext uri="{FF2B5EF4-FFF2-40B4-BE49-F238E27FC236}">
                <a16:creationId xmlns:a16="http://schemas.microsoft.com/office/drawing/2014/main" id="{BA41BDF6-E2EE-461D-B2FC-EA11BB7B8040}"/>
              </a:ext>
            </a:extLst>
          </p:cNvPr>
          <p:cNvSpPr/>
          <p:nvPr/>
        </p:nvSpPr>
        <p:spPr bwMode="gray">
          <a:xfrm>
            <a:off x="4283968" y="4509120"/>
            <a:ext cx="288032" cy="216024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0" name="左箭头 62">
            <a:extLst>
              <a:ext uri="{FF2B5EF4-FFF2-40B4-BE49-F238E27FC236}">
                <a16:creationId xmlns:a16="http://schemas.microsoft.com/office/drawing/2014/main" id="{3FD0D5CC-7362-48AB-819A-E3746BEDED56}"/>
              </a:ext>
            </a:extLst>
          </p:cNvPr>
          <p:cNvSpPr/>
          <p:nvPr/>
        </p:nvSpPr>
        <p:spPr bwMode="gray">
          <a:xfrm>
            <a:off x="4283968" y="4077072"/>
            <a:ext cx="288032" cy="216024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1" name="流程图: 可选过程 100">
            <a:extLst>
              <a:ext uri="{FF2B5EF4-FFF2-40B4-BE49-F238E27FC236}">
                <a16:creationId xmlns:a16="http://schemas.microsoft.com/office/drawing/2014/main" id="{37481B32-05B1-4C07-B251-D360E662613F}"/>
              </a:ext>
            </a:extLst>
          </p:cNvPr>
          <p:cNvSpPr/>
          <p:nvPr/>
        </p:nvSpPr>
        <p:spPr bwMode="gray">
          <a:xfrm>
            <a:off x="2339752" y="3789040"/>
            <a:ext cx="720000" cy="468000"/>
          </a:xfrm>
          <a:prstGeom prst="flowChartAlternateProcess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anose="02010609030101010101" pitchFamily="49" charset="-122"/>
              </a:rPr>
              <a:t>甲醇</a:t>
            </a:r>
          </a:p>
        </p:txBody>
      </p:sp>
      <p:sp>
        <p:nvSpPr>
          <p:cNvPr id="102" name="左箭头 64">
            <a:extLst>
              <a:ext uri="{FF2B5EF4-FFF2-40B4-BE49-F238E27FC236}">
                <a16:creationId xmlns:a16="http://schemas.microsoft.com/office/drawing/2014/main" id="{79628D36-5F19-4B73-9694-FECF99A55AF3}"/>
              </a:ext>
            </a:extLst>
          </p:cNvPr>
          <p:cNvSpPr/>
          <p:nvPr/>
        </p:nvSpPr>
        <p:spPr bwMode="gray">
          <a:xfrm>
            <a:off x="3059832" y="3933056"/>
            <a:ext cx="360000" cy="180000"/>
          </a:xfrm>
          <a:prstGeom prst="lef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3" name="下箭头 66">
            <a:extLst>
              <a:ext uri="{FF2B5EF4-FFF2-40B4-BE49-F238E27FC236}">
                <a16:creationId xmlns:a16="http://schemas.microsoft.com/office/drawing/2014/main" id="{2085E983-45F4-4CBA-A519-828FDF354B41}"/>
              </a:ext>
            </a:extLst>
          </p:cNvPr>
          <p:cNvSpPr/>
          <p:nvPr/>
        </p:nvSpPr>
        <p:spPr bwMode="gray">
          <a:xfrm>
            <a:off x="6156176" y="4437112"/>
            <a:ext cx="180000" cy="288032"/>
          </a:xfrm>
          <a:prstGeom prst="down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4" name="下箭头 67">
            <a:extLst>
              <a:ext uri="{FF2B5EF4-FFF2-40B4-BE49-F238E27FC236}">
                <a16:creationId xmlns:a16="http://schemas.microsoft.com/office/drawing/2014/main" id="{70AFACCF-D5BB-4474-8497-0F589DD13F0B}"/>
              </a:ext>
            </a:extLst>
          </p:cNvPr>
          <p:cNvSpPr/>
          <p:nvPr/>
        </p:nvSpPr>
        <p:spPr bwMode="gray">
          <a:xfrm>
            <a:off x="7236296" y="4437112"/>
            <a:ext cx="180000" cy="288000"/>
          </a:xfrm>
          <a:prstGeom prst="down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5" name="下箭头 68">
            <a:extLst>
              <a:ext uri="{FF2B5EF4-FFF2-40B4-BE49-F238E27FC236}">
                <a16:creationId xmlns:a16="http://schemas.microsoft.com/office/drawing/2014/main" id="{53BFE4C4-341E-4F62-BAA7-1B02A21F7519}"/>
              </a:ext>
            </a:extLst>
          </p:cNvPr>
          <p:cNvSpPr/>
          <p:nvPr/>
        </p:nvSpPr>
        <p:spPr bwMode="gray">
          <a:xfrm>
            <a:off x="8532440" y="4437112"/>
            <a:ext cx="180000" cy="288032"/>
          </a:xfrm>
          <a:prstGeom prst="down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6" name="下箭头 69">
            <a:extLst>
              <a:ext uri="{FF2B5EF4-FFF2-40B4-BE49-F238E27FC236}">
                <a16:creationId xmlns:a16="http://schemas.microsoft.com/office/drawing/2014/main" id="{25F56EC7-712B-4233-ADDA-00DFF91E50DD}"/>
              </a:ext>
            </a:extLst>
          </p:cNvPr>
          <p:cNvSpPr/>
          <p:nvPr/>
        </p:nvSpPr>
        <p:spPr bwMode="gray">
          <a:xfrm>
            <a:off x="8532440" y="5229200"/>
            <a:ext cx="180000" cy="288032"/>
          </a:xfrm>
          <a:prstGeom prst="down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anose="02010609030101010101" pitchFamily="49" charset="-122"/>
            </a:endParaRPr>
          </a:p>
        </p:txBody>
      </p:sp>
      <p:sp>
        <p:nvSpPr>
          <p:cNvPr id="107" name="TextBox 72">
            <a:extLst>
              <a:ext uri="{FF2B5EF4-FFF2-40B4-BE49-F238E27FC236}">
                <a16:creationId xmlns:a16="http://schemas.microsoft.com/office/drawing/2014/main" id="{F88E3DE9-147F-45E1-A1AC-4EFBA42FF040}"/>
              </a:ext>
            </a:extLst>
          </p:cNvPr>
          <p:cNvSpPr txBox="1"/>
          <p:nvPr/>
        </p:nvSpPr>
        <p:spPr>
          <a:xfrm>
            <a:off x="3923928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化产工艺</a:t>
            </a: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68489DA8-FE73-47F7-9F3C-1061D927F1F0}"/>
              </a:ext>
            </a:extLst>
          </p:cNvPr>
          <p:cNvCxnSpPr/>
          <p:nvPr/>
        </p:nvCxnSpPr>
        <p:spPr bwMode="auto">
          <a:xfrm flipH="1">
            <a:off x="1187624" y="6093296"/>
            <a:ext cx="7776864" cy="0"/>
          </a:xfrm>
          <a:prstGeom prst="straightConnector1">
            <a:avLst/>
          </a:prstGeom>
          <a:solidFill>
            <a:srgbClr val="008080">
              <a:alpha val="60001"/>
            </a:srgbClr>
          </a:solidFill>
          <a:ln w="25400" cap="flat" cmpd="sng" algn="ctr">
            <a:solidFill>
              <a:srgbClr val="FFE6E6">
                <a:lumMod val="50000"/>
              </a:srgbClr>
            </a:solidFill>
            <a:prstDash val="dash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2203788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调研图片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C25178-D323-420E-81A7-2CDE3FEAE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794564"/>
            <a:ext cx="5004048" cy="3456003"/>
          </a:xfrm>
          <a:prstGeom prst="rect">
            <a:avLst/>
          </a:prstGeom>
        </p:spPr>
      </p:pic>
      <p:pic>
        <p:nvPicPr>
          <p:cNvPr id="7" name="图片 6" descr="焦炉.png">
            <a:extLst>
              <a:ext uri="{FF2B5EF4-FFF2-40B4-BE49-F238E27FC236}">
                <a16:creationId xmlns:a16="http://schemas.microsoft.com/office/drawing/2014/main" id="{05021380-29D6-4E17-A503-51A8C8235C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3312368" cy="2796457"/>
          </a:xfrm>
          <a:prstGeom prst="rect">
            <a:avLst/>
          </a:prstGeom>
        </p:spPr>
      </p:pic>
      <p:sp>
        <p:nvSpPr>
          <p:cNvPr id="8" name="云形标注 16">
            <a:extLst>
              <a:ext uri="{FF2B5EF4-FFF2-40B4-BE49-F238E27FC236}">
                <a16:creationId xmlns:a16="http://schemas.microsoft.com/office/drawing/2014/main" id="{0B3DE8BE-BFCA-45FF-BF5E-D5BFD7F4D866}"/>
              </a:ext>
            </a:extLst>
          </p:cNvPr>
          <p:cNvSpPr/>
          <p:nvPr/>
        </p:nvSpPr>
        <p:spPr bwMode="gray">
          <a:xfrm>
            <a:off x="5652120" y="1052736"/>
            <a:ext cx="936104" cy="648072"/>
          </a:xfrm>
          <a:prstGeom prst="cloudCallou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algn="ctr"/>
            <a:r>
              <a:rPr lang="zh-CN" altLang="en-US" dirty="0"/>
              <a:t>炭化室</a:t>
            </a:r>
          </a:p>
        </p:txBody>
      </p:sp>
      <p:sp>
        <p:nvSpPr>
          <p:cNvPr id="10" name="椭圆形标注 7">
            <a:extLst>
              <a:ext uri="{FF2B5EF4-FFF2-40B4-BE49-F238E27FC236}">
                <a16:creationId xmlns:a16="http://schemas.microsoft.com/office/drawing/2014/main" id="{64BE3D12-571F-4BE1-A2B6-0DE4B04E8216}"/>
              </a:ext>
            </a:extLst>
          </p:cNvPr>
          <p:cNvSpPr/>
          <p:nvPr/>
        </p:nvSpPr>
        <p:spPr bwMode="gray">
          <a:xfrm>
            <a:off x="7524328" y="764704"/>
            <a:ext cx="1008112" cy="36004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algn="ctr"/>
            <a:r>
              <a:rPr lang="zh-CN" altLang="en-US" sz="1200" dirty="0"/>
              <a:t>煤塔</a:t>
            </a:r>
          </a:p>
        </p:txBody>
      </p:sp>
      <p:pic>
        <p:nvPicPr>
          <p:cNvPr id="11" name="图片 10" descr="f35ea00988f8b8376b60fb94.jpg">
            <a:extLst>
              <a:ext uri="{FF2B5EF4-FFF2-40B4-BE49-F238E27FC236}">
                <a16:creationId xmlns:a16="http://schemas.microsoft.com/office/drawing/2014/main" id="{2248D550-17D2-4B38-837E-CEC10ACECD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626644"/>
            <a:ext cx="2736304" cy="3240360"/>
          </a:xfrm>
          <a:prstGeom prst="rect">
            <a:avLst/>
          </a:prstGeom>
        </p:spPr>
      </p:pic>
      <p:sp>
        <p:nvSpPr>
          <p:cNvPr id="12" name="椭圆形标注 7">
            <a:extLst>
              <a:ext uri="{FF2B5EF4-FFF2-40B4-BE49-F238E27FC236}">
                <a16:creationId xmlns:a16="http://schemas.microsoft.com/office/drawing/2014/main" id="{9B992CA3-EEA9-4A64-AEB0-83EDDD0B6432}"/>
              </a:ext>
            </a:extLst>
          </p:cNvPr>
          <p:cNvSpPr/>
          <p:nvPr/>
        </p:nvSpPr>
        <p:spPr bwMode="gray">
          <a:xfrm>
            <a:off x="7164288" y="5949280"/>
            <a:ext cx="864096" cy="432048"/>
          </a:xfrm>
          <a:prstGeom prst="wedgeEllipseCallout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algn="ctr"/>
            <a:r>
              <a:rPr lang="zh-CN" altLang="en-US" dirty="0"/>
              <a:t>熄焦车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46AB10-9AAD-4D0B-999E-DFCB81BC7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756" y="4345470"/>
            <a:ext cx="3308340" cy="2488618"/>
          </a:xfrm>
          <a:prstGeom prst="rect">
            <a:avLst/>
          </a:prstGeom>
        </p:spPr>
      </p:pic>
      <p:sp>
        <p:nvSpPr>
          <p:cNvPr id="13" name="云形标注 14">
            <a:extLst>
              <a:ext uri="{FF2B5EF4-FFF2-40B4-BE49-F238E27FC236}">
                <a16:creationId xmlns:a16="http://schemas.microsoft.com/office/drawing/2014/main" id="{46065AE7-79F4-4153-9B82-878B422F119C}"/>
              </a:ext>
            </a:extLst>
          </p:cNvPr>
          <p:cNvSpPr/>
          <p:nvPr/>
        </p:nvSpPr>
        <p:spPr bwMode="gray">
          <a:xfrm>
            <a:off x="3491880" y="5988228"/>
            <a:ext cx="1152128" cy="360040"/>
          </a:xfrm>
          <a:prstGeom prst="cloudCallou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</a:ln>
        </p:spPr>
        <p:txBody>
          <a:bodyPr wrap="none" rtlCol="0" anchor="ctr"/>
          <a:lstStyle/>
          <a:p>
            <a:pPr algn="ctr"/>
            <a:r>
              <a:rPr lang="zh-CN" altLang="en-US" dirty="0"/>
              <a:t>炉顶装煤口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539552" y="18864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微软雅黑" pitchFamily="34" charset="-122"/>
              </a:rPr>
              <a:t>调研图片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929AFF-C0F9-4AD8-ACB3-9CA88BE6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003"/>
            <a:ext cx="9144000" cy="4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9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6445</TotalTime>
  <Pages>0</Pages>
  <Words>1093</Words>
  <Characters>0</Characters>
  <Application>Microsoft Office PowerPoint</Application>
  <DocSecurity>0</DocSecurity>
  <PresentationFormat>全屏显示(4:3)</PresentationFormat>
  <Lines>0</Lines>
  <Paragraphs>197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黑体</vt:lpstr>
      <vt:lpstr>楷体</vt:lpstr>
      <vt:lpstr>宋体</vt:lpstr>
      <vt:lpstr>Arial</vt:lpstr>
      <vt:lpstr>Calibri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Lenovo</cp:lastModifiedBy>
  <cp:revision>1005</cp:revision>
  <dcterms:created xsi:type="dcterms:W3CDTF">2013-06-22T01:29:53Z</dcterms:created>
  <dcterms:modified xsi:type="dcterms:W3CDTF">2018-12-04T07:24:11Z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